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2" r:id="rId4"/>
    <p:sldId id="263" r:id="rId5"/>
    <p:sldId id="259" r:id="rId6"/>
    <p:sldId id="260" r:id="rId7"/>
    <p:sldId id="257" r:id="rId8"/>
    <p:sldId id="261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4"/>
    <p:restoredTop sz="94554"/>
  </p:normalViewPr>
  <p:slideViewPr>
    <p:cSldViewPr snapToGrid="0" snapToObjects="1">
      <p:cViewPr varScale="1">
        <p:scale>
          <a:sx n="108" d="100"/>
          <a:sy n="108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Negotiations and Board Relations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</a:pPr>
            <a:r>
              <a:rPr lang="en-US" sz="5600" b="1" dirty="0"/>
              <a:t>Travis Jordan – Beulah Public Schools Superintendent</a:t>
            </a:r>
          </a:p>
          <a:p>
            <a:pPr>
              <a:spcBef>
                <a:spcPts val="600"/>
              </a:spcBef>
            </a:pPr>
            <a:r>
              <a:rPr lang="en-US" sz="5600" b="1" dirty="0"/>
              <a:t>Mike Bitz – Mandan Public Schools Superintendent</a:t>
            </a:r>
          </a:p>
          <a:p>
            <a:pPr>
              <a:spcBef>
                <a:spcPts val="600"/>
              </a:spcBef>
            </a:pPr>
            <a:r>
              <a:rPr lang="en-US" sz="5600" b="1" dirty="0"/>
              <a:t>Jim Johnson – Fargo public schools Board member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5600" b="1" dirty="0"/>
              <a:t>                             president - North Dakota school boards association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5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63" y="1857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30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Beulah Board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 Member Board</a:t>
            </a:r>
          </a:p>
          <a:p>
            <a:r>
              <a:rPr lang="en-US" dirty="0"/>
              <a:t>4 Committees</a:t>
            </a:r>
          </a:p>
          <a:p>
            <a:r>
              <a:rPr lang="en-US" dirty="0"/>
              <a:t>-- Facilities and Transportation (Monthly)</a:t>
            </a:r>
          </a:p>
          <a:p>
            <a:r>
              <a:rPr lang="en-US" dirty="0"/>
              <a:t>-- Policy/Evaluation/Personnel (PEP) (Monthly)</a:t>
            </a:r>
          </a:p>
          <a:p>
            <a:r>
              <a:rPr lang="en-US" dirty="0"/>
              <a:t>-- Finance (Monthly)</a:t>
            </a:r>
          </a:p>
          <a:p>
            <a:r>
              <a:rPr lang="en-US" dirty="0"/>
              <a:t>-- Negotiations (Spring of Negotiating Year)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42262" y="2201999"/>
            <a:ext cx="2900363" cy="3139321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Non-Negotiable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Yearly Retreat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All Board Members attend the NDSBA Convention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Self-Evaluation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Pledge of Allegiance</a:t>
            </a:r>
          </a:p>
          <a:p>
            <a:pPr algn="ctr"/>
            <a:r>
              <a:rPr lang="en-US" dirty="0"/>
              <a:t>(Student Led)</a:t>
            </a:r>
          </a:p>
        </p:txBody>
      </p:sp>
    </p:spTree>
    <p:extLst>
      <p:ext uri="{BB962C8B-B14F-4D97-AF65-F5344CB8AC3E}">
        <p14:creationId xmlns:p14="http://schemas.microsoft.com/office/powerpoint/2010/main" val="168334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Mandan Board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 Member Board</a:t>
            </a:r>
          </a:p>
          <a:p>
            <a:r>
              <a:rPr lang="en-US" dirty="0"/>
              <a:t>3 Committees (5 to 6 meetings per year)</a:t>
            </a:r>
          </a:p>
          <a:p>
            <a:r>
              <a:rPr lang="en-US" dirty="0"/>
              <a:t>-- Facilities &amp; Finance</a:t>
            </a:r>
          </a:p>
          <a:p>
            <a:r>
              <a:rPr lang="en-US" dirty="0"/>
              <a:t>-- Policy &amp; Personnel </a:t>
            </a:r>
          </a:p>
          <a:p>
            <a:r>
              <a:rPr lang="en-US" dirty="0"/>
              <a:t>-- Student Achievement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42262" y="2201999"/>
            <a:ext cx="2900363" cy="3139321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Non-Negotiable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Yearly Retreat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No Surprises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Committee Work Before Action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Self-Evaluation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0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Member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0" y="2015732"/>
            <a:ext cx="8423940" cy="345061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Model Lifelong Learning</a:t>
            </a:r>
          </a:p>
          <a:p>
            <a:r>
              <a:rPr lang="en-US" dirty="0"/>
              <a:t>Orientation</a:t>
            </a:r>
          </a:p>
          <a:p>
            <a:r>
              <a:rPr lang="en-US" dirty="0"/>
              <a:t>Local Retreats</a:t>
            </a:r>
          </a:p>
          <a:p>
            <a:r>
              <a:rPr lang="en-US" dirty="0"/>
              <a:t>North Dakota School Boards Association Legal Seminar &amp; Annual Convention</a:t>
            </a:r>
          </a:p>
          <a:p>
            <a:r>
              <a:rPr lang="en-US" dirty="0"/>
              <a:t>National School Boards Association Annual Convention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824" y="3953551"/>
            <a:ext cx="2773680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6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and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Weekly (2-3 times) communicating with Board Chair.</a:t>
            </a:r>
          </a:p>
          <a:p>
            <a:r>
              <a:rPr lang="en-US" dirty="0"/>
              <a:t>Board Update (Every 2 weeks)</a:t>
            </a:r>
          </a:p>
          <a:p>
            <a:r>
              <a:rPr lang="en-US" dirty="0"/>
              <a:t>Social Media (Blogs – Twitter)</a:t>
            </a:r>
          </a:p>
          <a:p>
            <a:r>
              <a:rPr lang="en-US" dirty="0"/>
              <a:t>Group Text Messaging (Info only)</a:t>
            </a:r>
          </a:p>
          <a:p>
            <a:r>
              <a:rPr lang="en-US" dirty="0"/>
              <a:t>If I share something with one board member – I try to share with all members.</a:t>
            </a:r>
          </a:p>
          <a:p>
            <a:r>
              <a:rPr lang="en-US" dirty="0"/>
              <a:t>24/7 access to my cell call </a:t>
            </a:r>
            <a:r>
              <a:rPr lang="en-US"/>
              <a:t>or text anytime with questions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87379" y="42790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2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successful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the past history and the present issues.  EMPATHIZE</a:t>
            </a:r>
          </a:p>
          <a:p>
            <a:r>
              <a:rPr lang="en-US" dirty="0"/>
              <a:t>Having a Strategic Plan will Increase Trust (10 Year Facilities and Maintenance Plan)</a:t>
            </a:r>
          </a:p>
          <a:p>
            <a:r>
              <a:rPr lang="en-US" dirty="0"/>
              <a:t>Everybody is a ”Continual Learner”</a:t>
            </a:r>
          </a:p>
          <a:p>
            <a:r>
              <a:rPr lang="en-US" dirty="0"/>
              <a:t>It’s O.K. to be human in front of the board.</a:t>
            </a:r>
          </a:p>
          <a:p>
            <a:r>
              <a:rPr lang="en-US" dirty="0"/>
              <a:t>Promote, Embrace, Mimic the Positives.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33" y="2993033"/>
            <a:ext cx="2421466" cy="28755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70339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Relations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2032000"/>
            <a:ext cx="7132695" cy="38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7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314" y="757613"/>
            <a:ext cx="9603275" cy="1049235"/>
          </a:xfrm>
        </p:spPr>
        <p:txBody>
          <a:bodyPr/>
          <a:lstStyle/>
          <a:p>
            <a:r>
              <a:rPr lang="en-US" dirty="0"/>
              <a:t>Negotiations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602" y="1935612"/>
            <a:ext cx="9603275" cy="4030290"/>
          </a:xfrm>
        </p:spPr>
        <p:txBody>
          <a:bodyPr/>
          <a:lstStyle/>
          <a:p>
            <a:r>
              <a:rPr lang="en-US" dirty="0"/>
              <a:t>Is about saying “No” in the most positive way possible (don’t take the bait)</a:t>
            </a:r>
          </a:p>
          <a:p>
            <a:r>
              <a:rPr lang="en-US" dirty="0"/>
              <a:t>Board Disadvantage: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 not possess an understanding contract specifics or the school district culture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NDU does a better job of training their negotiators </a:t>
            </a:r>
            <a:r>
              <a:rPr lang="mr-IN" dirty="0"/>
              <a:t>–</a:t>
            </a:r>
            <a:r>
              <a:rPr lang="en-US" dirty="0"/>
              <a:t> tactics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285750" lvl="1" indent="-231775"/>
            <a:r>
              <a:rPr lang="en-US" dirty="0"/>
              <a:t>“If you are going to make a mistake, give them too much money.  We can fix that the next time we negotiate.”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sz="1400" dirty="0"/>
              <a:t>Rodney Mathias, 1997 North Sargent  (</a:t>
            </a:r>
            <a:r>
              <a:rPr lang="en-US" sz="1400" dirty="0" err="1"/>
              <a:t>Gwinner</a:t>
            </a:r>
            <a:r>
              <a:rPr lang="en-US" sz="1400" dirty="0"/>
              <a:t>, ND) School Board President</a:t>
            </a:r>
          </a:p>
          <a:p>
            <a:pPr marL="285750" lvl="1" indent="-231775"/>
            <a:endParaRPr lang="en-US" sz="1400" dirty="0"/>
          </a:p>
          <a:p>
            <a:pPr marL="285750" lvl="1" indent="-231775"/>
            <a:r>
              <a:rPr lang="en-US" dirty="0"/>
              <a:t>Impasse </a:t>
            </a:r>
            <a:r>
              <a:rPr lang="mr-IN" dirty="0"/>
              <a:t>–</a:t>
            </a:r>
            <a:r>
              <a:rPr lang="en-US" dirty="0"/>
              <a:t> Fact Finding Commission will recommend a compromise (somewhere between boards offer and teacher offer) position yourself accordingly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69" y="-169422"/>
            <a:ext cx="2599164" cy="185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5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1937C-4A75-44DF-8C1D-294922A1E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6942D-EADC-4E9A-B89D-D4241CF8B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 To Handout</a:t>
            </a:r>
          </a:p>
        </p:txBody>
      </p:sp>
    </p:spTree>
    <p:extLst>
      <p:ext uri="{BB962C8B-B14F-4D97-AF65-F5344CB8AC3E}">
        <p14:creationId xmlns:p14="http://schemas.microsoft.com/office/powerpoint/2010/main" val="384921855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7630</TotalTime>
  <Words>388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Mangal</vt:lpstr>
      <vt:lpstr>Gallery</vt:lpstr>
      <vt:lpstr>Negotiations and Board Relations</vt:lpstr>
      <vt:lpstr>Beulah Board Structure</vt:lpstr>
      <vt:lpstr>Mandan Board Structure</vt:lpstr>
      <vt:lpstr>Board Member Education</vt:lpstr>
      <vt:lpstr>Communications and Relations</vt:lpstr>
      <vt:lpstr>Keys to successful Relations</vt:lpstr>
      <vt:lpstr>Board Relations</vt:lpstr>
      <vt:lpstr>Negotiations</vt:lpstr>
      <vt:lpstr>Policy Governance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Negotiations and Board Relations</dc:title>
  <dc:creator>Travis Jordan</dc:creator>
  <cp:lastModifiedBy>Travis Jordan</cp:lastModifiedBy>
  <cp:revision>22</cp:revision>
  <dcterms:created xsi:type="dcterms:W3CDTF">2017-07-26T19:07:16Z</dcterms:created>
  <dcterms:modified xsi:type="dcterms:W3CDTF">2018-08-03T14:53:39Z</dcterms:modified>
</cp:coreProperties>
</file>